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6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23.png" ContentType="image/png"/>
  <Override PartName="/ppt/media/image8.png" ContentType="image/png"/>
  <Override PartName="/ppt/media/image30.png" ContentType="image/png"/>
  <Override PartName="/ppt/media/image28.png" ContentType="image/png"/>
  <Override PartName="/ppt/media/image34.png" ContentType="image/png"/>
  <Override PartName="/ppt/media/image29.png" ContentType="image/png"/>
  <Override PartName="/ppt/media/image10.png" ContentType="image/png"/>
  <Override PartName="/ppt/media/image35.png" ContentType="image/png"/>
  <Override PartName="/ppt/media/image27.png" ContentType="image/png"/>
  <Override PartName="/ppt/media/image33.png" ContentType="image/png"/>
  <Override PartName="/ppt/media/image26.png" ContentType="image/png"/>
  <Override PartName="/ppt/media/image32.png" ContentType="image/png"/>
  <Override PartName="/ppt/media/image25.png" ContentType="image/png"/>
  <Override PartName="/ppt/media/image31.png" ContentType="image/png"/>
  <Override PartName="/ppt/media/image9.png" ContentType="image/png"/>
  <Override PartName="/ppt/media/image24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047941D-1F09-43E1-BFE3-D9837CE6D915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mailto:Folding@home" TargetMode="External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4: трансформационные грамматики в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вторичных структурах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Типы грамматик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Применение грамматик к анализу последовательностей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инициализация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1620000" y="1008000"/>
            <a:ext cx="5364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i,i-1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0 — для i=2 до L (длина РНК)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i,i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0 — для i=1 до L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rcRect l="3142" t="2386" r="772" b="8"/>
          <a:stretch/>
        </p:blipFill>
        <p:spPr>
          <a:xfrm>
            <a:off x="5184000" y="1512000"/>
            <a:ext cx="3888000" cy="40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1620000" y="1008000"/>
            <a:ext cx="5364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всех подстрок длины 2 до подстрок длины L выполняем: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3" name="Formula 3"/>
              <p:cNvSpPr txBox="1"/>
              <p:nvPr/>
            </p:nvSpPr>
            <p:spPr>
              <a:xfrm>
                <a:off x="1800360" y="216000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6840000" y="936000"/>
            <a:ext cx="3164040" cy="318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заполнение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1620000" y="1008000"/>
            <a:ext cx="45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итоге нашли, что максимум пар для данной последовательности равен 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Чтобы найти саму структуру выполняем обратный проход с помощью автомата с магазинной памятью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6264000" y="899640"/>
            <a:ext cx="3761280" cy="37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359800" y="1008000"/>
            <a:ext cx="6208200" cy="46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584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1368000" y="792000"/>
            <a:ext cx="8496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— абстрактное вычислительное устройство, имеющее список правил, определяющие поведение — принять/отклонить символ, переходы и прочее. Используется для разбора строк, определяя соответствует ли она правилам или нет. Простой пример конечного автомата для регулярного выражения — распознает область триплетов CGG.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710000" y="2995200"/>
            <a:ext cx="5274000" cy="267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Ремарка про автоматы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548000" y="1008000"/>
            <a:ext cx="8172000" cy="19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должны иметь алфавит (конечный, в случае конечных автоматов), правила перехода и множество состояний.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Автоматы существуют в естественной среде на уровне клеток — например клеточные автоматы.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11800" y="2916000"/>
            <a:ext cx="3688200" cy="27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008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обратный проход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620000" y="1008000"/>
            <a:ext cx="4500000" cy="46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Инициализируем автомат — помещаем (1,L) в магазин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Пока магазин не пуст повторяем: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Извлекаем (i,j)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If i&gt;=j: продолжить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Else: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If S(i+1, j) = S(i, j): (i+1, j)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S(i, j-1) = S(i, j): (i, j-1) в магазин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Elif </a:t>
            </a: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S(i+1, j-1) + m(i,j) = S(i, j):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запомнить i,j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(i+1, j-1)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Else; for k in range(i+1, j): # j не включено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If S(i, k) + S(k+1, j) =  S(i, j):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Поместить (k+1, j) и (i, k) в магазин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Выйти из цикла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526800" y="720000"/>
            <a:ext cx="3481200" cy="34560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048000" y="4062960"/>
            <a:ext cx="1152000" cy="15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Заполнение требует O(L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3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 времени 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O(L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 памяти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Обратный проход требует O(L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) времени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Находит только одну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количество водородных связей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учитывает стекинг-взаимодействия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Структура с максимумом пар далеко не всегда оптимальна по энергии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способен находить пересекающиеся структуры, такие как псевдоузлы.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Сворачивание обусловлено физикой, а не числом спаренных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Предполагается, что правильная структура в равновесии обладает наименьшей свободной энергией.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Δ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G вторичной структуры вычисляется как сумма свободных энергий всех элементов вторичной структуры.</a:t>
            </a:r>
            <a:br/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Несмотря на схожесть с алгоритмом Нуссинов, который по идее можно переписать для данного случая, есть сильное отличие: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Энергия стеблей вычисляется как сумма энергий соседних пар оснований, то есть включает n-1 элементов.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51520" y="1296000"/>
            <a:ext cx="9456480" cy="367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отличия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A, C, G, 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тимина урацил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 имеет только одну цепь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Вместо сахара дезоксирибозы используется рибоза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Частично способна сворачиваться с образованием локальных участков с двумя цепями за счет трех типов спаривания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A-U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C-G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Неоднозначные пары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C-U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I-{A, C, U}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480000" y="0"/>
            <a:ext cx="3597120" cy="23979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832000" y="2468520"/>
            <a:ext cx="4248000" cy="242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Структуру с минимальной энергией можно вычислить рекурсивно с помощью алгоритма ДП, похожего на алгоритм Нуссинов, однако используется две матрицы (W, V) как в случае с аффинным штрафом в выравниваниях.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W(i,j) — энергия наилучшей структуры от i до j позиции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V(i,j) — энергия наилучшей структуры от i до j позиции, где основания в i и j спарены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Таким образом мы добавляем новые пары только в матрице V, сохраняя при этом в W указатели стекинг-взаимодействий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Цукера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620000" y="1368000"/>
            <a:ext cx="27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Снова проблема псевдоузлов — чтобы их учесть, мы должны быть уверены, что нуклеотиды не будут спарены, что невозможно в ДП.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320000" y="720000"/>
            <a:ext cx="5755680" cy="297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Ноам Хомский — лингвист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Colourless green ideas sleep furiously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мозг или алгоритм могут установить, что неизвестное ранее предложение грамматически верное. То есть может ли предложение быть порождено грамматикой?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470360" y="906120"/>
            <a:ext cx="2609640" cy="348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620000" y="1368000"/>
            <a:ext cx="493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состоит из символов и правил вывода или правил подстановки.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Символы могут быть абстрактные нетерминальные и терминальные,  те, что мы реально наблюдаем.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Например есть алфавит a,b и нетерминал S 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ε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. Такой грамматикой мы можем породить последовательность символов a и b.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211440" y="3384000"/>
            <a:ext cx="3580560" cy="3614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6060240" y="4032000"/>
            <a:ext cx="3875760" cy="3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— подстановки вида W → aW и W → 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Контекстно-свободные — W→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β, то есть справа может быть любая строка, слева — только  один нетерминал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Контекстно-зависимые —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Wα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 → 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1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βα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  <a:ea typeface="Times New Roman"/>
              </a:rPr>
              <a:t>2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, набор разрешенных преобразований зависит от контекста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α, который может содержать любую строку из терминалов и/или нетерминалов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  <a:ea typeface="Times New Roman"/>
              </a:rPr>
              <a:t>Неограниченные - α1Wα2 → γ, любая комбинация символов слева и справа, но справа невозможна нулевая строка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2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3526" t="4529" r="1310" b="2373"/>
          <a:stretch/>
        </p:blipFill>
        <p:spPr>
          <a:xfrm>
            <a:off x="4320000" y="720000"/>
            <a:ext cx="4176000" cy="23450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944000" y="3096000"/>
            <a:ext cx="6254640" cy="25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Пример регулярной грамматики — шаблоны PROSITE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931040" y="1932480"/>
            <a:ext cx="7932960" cy="267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Регулярная грамматика не способна распознать язык повторов или палиндромов. Палиндромы — КСГ, повторы КЗГ. Причина — необходимо учитывать удаленные корреляции, в то время как РГ работает только с отдельными символами.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813400" y="2736000"/>
            <a:ext cx="4818600" cy="252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Трансформационные грамматики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Любая грамматика может быть использована в вероятностной форме, пример — HMM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задачи моделирования вторичной структуры РНК это значит, что КСГ, которыми по сути являются алгоритмы Нуссинов и Цукера, могут быть представлены в вероятностной форме. Однако опять надо решить три задачи: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381920" y="3456000"/>
            <a:ext cx="561600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620000" y="1368000"/>
            <a:ext cx="8100000" cy="345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идеи лежит знание о ограничении на изменчивость первичной структуры РНК, налагаемом вторичной и третичной структурами.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последовательность может меняться только производя компенсаторные мутации, позволяющие не менять 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Таким образом мы можем ожидать, что в структурно верном множественном выравнивании РНК консервативные пары можно выявить по высокой частоте коррелированных компенсаторных мутаций.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виды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и/мРНК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lncRNA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snoRNA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piRNA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рибозимы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2639" t="2459" r="2138" b="3380"/>
          <a:stretch/>
        </p:blipFill>
        <p:spPr>
          <a:xfrm>
            <a:off x="2088000" y="1191960"/>
            <a:ext cx="6912000" cy="39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620000" y="1152000"/>
            <a:ext cx="7884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Соответственно мы можем вычислить взаимную информацию двух столбцов i, j в множественном выравнивании, показывающую насколько распределение совместных частот отличается от распределения, ожидаемого в случае независимого изменения этих столбцов.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Значение будет максимальным при независимом происхождении нуклеотидов в столбцах, а минимальным при отличной корреляции.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Высококонсервативные позиции также почти не дают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145600" y="2664000"/>
            <a:ext cx="3542400" cy="92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-72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656000" y="1177200"/>
            <a:ext cx="4813560" cy="307080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6336000" y="72000"/>
            <a:ext cx="3742200" cy="48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Ковариантные модели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768000" y="77760"/>
            <a:ext cx="3256560" cy="54662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5840" y="2952000"/>
            <a:ext cx="6771960" cy="2232000"/>
          </a:xfrm>
          <a:prstGeom prst="rect">
            <a:avLst/>
          </a:prstGeom>
          <a:ln>
            <a:noFill/>
          </a:ln>
        </p:spPr>
      </p:pic>
      <p:sp>
        <p:nvSpPr>
          <p:cNvPr id="135" name="TextShape 2"/>
          <p:cNvSpPr txBox="1"/>
          <p:nvPr/>
        </p:nvSpPr>
        <p:spPr>
          <a:xfrm>
            <a:off x="1620000" y="1152000"/>
            <a:ext cx="5167800" cy="17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сути мы работаем с теми же правилами, что и в алгоритме Нуссинов, но в вероятностной форме, плюс учитывая M(i,j)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Моделирование фолдинга in silico имеет две проблемы: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Расчет свободной энергии Гиббса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Нахождение глобального минимума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этого надо обсчитать пространство всех возможных структур — парадокс Левинталя — 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100 аа.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Фолдинг — путь по пути баланса между повышением (энтропия) и понижением (энергия связей)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	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свободной энергии цепи.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Решение — цепь складывается не сразу, а постепенно повышая уровень сложности структур, сохраняя изменение свободной энергии близким к нулю.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Фолдинг белка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Экспериментальный путь — дорогой и долгий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ЯМР спектроскопия — требует доп. расчетов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Рентгено-структурный анализ — неточен по сравнению с ЯМР, требуется подготовка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физическим принципам (проект 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  <a:hlinkClick r:id="rId1"/>
              </a:rPr>
              <a:t>Folding@home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) - требует много ресурсов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Вторичная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Соотнесение участков цепи с классами структур (3 спирали, 2 b-структур и 3 класса петель)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Статистический — поиск аа по базам структур и вычисление вероятности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Ближайших соседей — поиск гомолога с известной структурой и снова расчет вероятности принадлежности аа к классу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Нейросети — алгоритм PSIPRED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 также HMM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Точность &gt;85% (бенчмарки LiveBench и EVA)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структура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548000" y="1008000"/>
            <a:ext cx="8172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Сборка доменов — сначала найдем домены, затем их структуру, а уже тогда свернем в нативную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 гомологии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Ab initio — машинное обучение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свободной энергии - Gromacs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Коррелированные мутации — если мутация есть, а белок все равно рабочий, то значит есть компенсаторная мутация. Нужно много гомологов, зато мало ВР. Достаточно точен. Evfold.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Сравнительное моделирование — нужны гомологи со структурой, чем ближе гомолог, тем лучше.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CASP14 — соревнование по методам предсказания.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0" y="11160"/>
            <a:ext cx="6516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Третичная стуктура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548000" y="1008000"/>
            <a:ext cx="3852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конце 2020 группа DeepMind (google) — AlphaFold2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основе нейросеть, обученная на имеющихся структурах, учитывающая корреллированные мутации. На конкурсе дала показатель в среднем 92.4% в категории с вводными данными и 87% только на первичной структуре. Разрешение структур в 1.6А — лучше экспериментального подхода.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15517" t="11292" r="36623" b="0"/>
          <a:stretch/>
        </p:blipFill>
        <p:spPr>
          <a:xfrm>
            <a:off x="5256360" y="11160"/>
            <a:ext cx="482364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088000" y="997200"/>
            <a:ext cx="7303320" cy="46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154600" y="983520"/>
            <a:ext cx="6845400" cy="463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вторичные структуры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575000" y="1440000"/>
            <a:ext cx="844020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РНК: вторичная структура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Псевдоузел — формируется как минимум двумя шпилечными структурами так, что половина стебелька одной шпильки вставлена между двумя половинами стебелька другой шпильки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024000" y="2376000"/>
            <a:ext cx="4896000" cy="322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определить вторичные структуры?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008000"/>
            <a:ext cx="831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Выравнивание и ДП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Максимизируем число пар комплементарных нуклеотидов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Минимизируем свободную энергию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Ковариация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ВКСГ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Сравнение с существующей структурой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65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Алгоритм Нуссинов: идея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620000" y="1008000"/>
            <a:ext cx="5139360" cy="12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— максимум пар нуклеотидов в подпоследовательности i...j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i,j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= 1, если i комплементарен j, иначе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3" name="Formula 3"/>
              <p:cNvSpPr txBox="1"/>
              <p:nvPr/>
            </p:nvSpPr>
            <p:spPr>
              <a:xfrm>
                <a:off x="1872000" y="3456360"/>
                <a:ext cx="3425760" cy="143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</m:t>
                        </m:r>
                      </m:e>
                      <m:sub>
                        <m:r>
                          <m:t xml:space="preserve">i</m:t>
                        </m:r>
                        <m:r>
                          <m:t xml:space="preserve">,</m:t>
                        </m:r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max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S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max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k</m:t>
                                </m:r>
                                <m:r>
                                  <m:t xml:space="preserve">&lt;</m:t>
                                </m:r>
                                <m:r>
                                  <m:t xml:space="preserve">j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k</m:t>
                                    </m:r>
                                  </m:sub>
                                </m:sSub>
                                <m:r>
                                  <m:t xml:space="preserve">+</m:t>
                                </m:r>
                                <m:sSub>
                                  <m:e>
                                    <m:r>
                                      <m:t xml:space="preserve">S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184000" y="3202920"/>
            <a:ext cx="1314000" cy="241308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6419" t="4657" r="7590" b="0"/>
          <a:stretch/>
        </p:blipFill>
        <p:spPr>
          <a:xfrm>
            <a:off x="6759360" y="755280"/>
            <a:ext cx="1340280" cy="241272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8279280" y="712440"/>
            <a:ext cx="1728720" cy="25275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6624000" y="3413160"/>
            <a:ext cx="2674080" cy="205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2021-03-26T11:45:44Z</dcterms:modified>
  <cp:revision>94</cp:revision>
  <dc:subject/>
  <dc:title>DNA</dc:title>
</cp:coreProperties>
</file>